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36" d="100"/>
          <a:sy n="136" d="100"/>
        </p:scale>
        <p:origin x="144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294CC-ECCD-4F7A-B13C-A95131AD30A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F98B2-CC54-4593-9C52-F5C9A4F9B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1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de-DE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F4CAE1-40AA-4ED3-9728-FD326C628D25}" type="slidenum">
              <a:rPr lang="en-GB" altLang="de-DE" smtClean="0"/>
              <a:pPr>
                <a:spcBef>
                  <a:spcPct val="0"/>
                </a:spcBef>
              </a:pPr>
              <a:t>2</a:t>
            </a:fld>
            <a:endParaRPr lang="en-GB" altLang="de-DE" smtClean="0"/>
          </a:p>
        </p:txBody>
      </p:sp>
    </p:spTree>
    <p:extLst>
      <p:ext uri="{BB962C8B-B14F-4D97-AF65-F5344CB8AC3E}">
        <p14:creationId xmlns:p14="http://schemas.microsoft.com/office/powerpoint/2010/main" val="280896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5425" y="522288"/>
            <a:ext cx="6659563" cy="374650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xfrm>
            <a:off x="287338" y="4459288"/>
            <a:ext cx="6527800" cy="4773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60" tIns="46930" rIns="93860" bIns="46930"/>
          <a:lstStyle/>
          <a:p>
            <a:endParaRPr lang="en-US" altLang="de-DE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45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67EA62-C69C-4B32-AE4A-D8D2561A5F9D}" type="slidenum">
              <a:rPr lang="en-GB" altLang="de-DE" smtClean="0"/>
              <a:pPr>
                <a:spcBef>
                  <a:spcPct val="0"/>
                </a:spcBef>
              </a:pPr>
              <a:t>4</a:t>
            </a:fld>
            <a:endParaRPr lang="en-GB" altLang="de-DE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84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5425" y="522288"/>
            <a:ext cx="6659563" cy="37465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xfrm>
            <a:off x="287338" y="4459288"/>
            <a:ext cx="6527800" cy="4773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60" tIns="46930" rIns="93860" bIns="46930"/>
          <a:lstStyle/>
          <a:p>
            <a:endParaRPr lang="en-US" altLang="de-DE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97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03500" y="395288"/>
            <a:ext cx="5037138" cy="2833687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xfrm>
            <a:off x="414338" y="3373438"/>
            <a:ext cx="9404350" cy="3611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60" tIns="46930" rIns="93860" bIns="46930"/>
          <a:lstStyle/>
          <a:p>
            <a:endParaRPr lang="en-US" altLang="de-DE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98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XRAID/Equipo%20Rojo/EU-OSHA/18-0115%20PPT%20templates%20update/PNG/imagen-portada-OIRA.png" TargetMode="External"/><Relationship Id="rId3" Type="http://schemas.openxmlformats.org/officeDocument/2006/relationships/image" Target="file://localhost/Volumes/XRAID/Equipo%20Rojo/EU-OSHA/18-0115%20PPT%20templates%20update/PNG/FONDO-PORTADA-OIRA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XRAID/Equipo%20Rojo/EU-OSHA/18-0115%20PPT%20templates%20update/PNG/FONDO-PORTADA-OIRA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OIRA.png" descr="/Volumes/XRAID/Equipo Rojo/EU-OSHA/18-0115 PPT templates update/PNG/FONDO-PORTADA-OIRA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 smtClean="0"/>
              <a:t>Safety and health at work is everyone’s concern. It’s good for you. It’s good for business.</a:t>
            </a:r>
            <a:endParaRPr lang="en-GB" sz="675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Bild 5" descr="111004_EU-OSHA_PPT_OiRA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613" y="4436269"/>
            <a:ext cx="65881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2" descr="111004_EU-OSHA_PPT_Corporate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1450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OIRA.png" descr="/Volumes/XRAID/Equipo Rojo/EU-OSHA/18-0115 PPT templates update/PNG/imagen-portada-OIRA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92" y="-20537"/>
            <a:ext cx="694508" cy="52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1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6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9" y="1314450"/>
            <a:ext cx="7177087" cy="30861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9A16F-DDB3-4DE4-AE73-B787C288EB54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4700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ONDO-PORTADA-OIRA.png" descr="/Volumes/XRAID/Equipo Rojo/EU-OSHA/18-0115 PPT templates update/PNG/FONDO-PORTADA-OIRA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 smtClean="0"/>
              <a:t>Safety and health at work is everyone’s concern. It’s good for you. It’s good for business.</a:t>
            </a:r>
            <a:endParaRPr lang="en-GB" sz="675" dirty="0"/>
          </a:p>
        </p:txBody>
      </p:sp>
      <p:pic>
        <p:nvPicPr>
          <p:cNvPr id="12" name="Bild 5" descr="111004_EU-OSHA_PPT_OiRA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613" y="4436269"/>
            <a:ext cx="65881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2" descr="111004_EU-OSHA_PPT_Corporate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4" descr="111004_EU-OSHA_PPT_EU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1450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226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7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31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6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Volumes/XRAID/Equipo%20Rojo/EU-OSHA/18-0115%20PPT%20templates%20update/PNG/FONDO-PATRON-OIRA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ONDO-PATRON-OIRA.png" descr="/Volumes/XRAID/Equipo Rojo/EU-OSHA/18-0115 PPT templates update/PNG/FONDO-PATRON-OIRA.png"/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8534024" y="4879662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pic>
        <p:nvPicPr>
          <p:cNvPr id="9" name="Bild 11" descr="111004_EU-OSHA_PPT_OiRA logo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327" y="4707731"/>
            <a:ext cx="57509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http://www.oiraproject.eu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Bild 3" descr="111004_EU-OSHA_PPT_Corporate logo_inner slide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913" y="4705350"/>
            <a:ext cx="816719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5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lintrop@osha.europa.eu" TargetMode="External"/><Relationship Id="rId2" Type="http://schemas.openxmlformats.org/officeDocument/2006/relationships/hyperlink" Target="http://www.oiraproject.e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hyperlink" Target="mailto:sefiert@osha.europa.eu" TargetMode="External"/><Relationship Id="rId4" Type="http://schemas.openxmlformats.org/officeDocument/2006/relationships/hyperlink" Target="mailto:palmer@osha.europa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OiRA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29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6009" y="218480"/>
            <a:ext cx="5662613" cy="367904"/>
          </a:xfrm>
        </p:spPr>
        <p:txBody>
          <a:bodyPr/>
          <a:lstStyle/>
          <a:p>
            <a:r>
              <a:rPr lang="de-DE" altLang="de-DE" sz="2400" dirty="0">
                <a:ea typeface="ＭＳ Ｐゴシック" panose="020B0600070205080204" pitchFamily="34" charset="-128"/>
              </a:rPr>
              <a:t>OiRA </a:t>
            </a:r>
            <a:endParaRPr lang="en-US" altLang="de-DE" sz="2400" dirty="0">
              <a:ea typeface="ＭＳ Ｐゴシック" panose="020B0600070205080204" pitchFamily="34" charset="-128"/>
            </a:endParaRPr>
          </a:p>
        </p:txBody>
      </p: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1595437" y="2076450"/>
            <a:ext cx="1691879" cy="1512094"/>
            <a:chOff x="537964" y="1346195"/>
            <a:chExt cx="3788431" cy="2015914"/>
          </a:xfrm>
        </p:grpSpPr>
        <p:sp>
          <p:nvSpPr>
            <p:cNvPr id="3" name="Rounded Rectangle 2"/>
            <p:cNvSpPr/>
            <p:nvPr/>
          </p:nvSpPr>
          <p:spPr>
            <a:xfrm>
              <a:off x="537964" y="1346195"/>
              <a:ext cx="3097928" cy="201591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5012" y="1414451"/>
              <a:ext cx="2591383" cy="523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350" dirty="0">
                  <a:solidFill>
                    <a:schemeClr val="tx2">
                      <a:lumMod val="7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Free!</a:t>
              </a:r>
            </a:p>
            <a:p>
              <a:pPr algn="ctr">
                <a:defRPr/>
              </a:pPr>
              <a:endParaRPr lang="es-ES" sz="60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 bwMode="auto">
          <a:xfrm>
            <a:off x="1547813" y="2787254"/>
            <a:ext cx="2321719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195513" y="3932322"/>
            <a:ext cx="182999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anonymous</a:t>
            </a: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>
              <a:defRPr/>
            </a:pPr>
            <a:endParaRPr lang="de-DE" sz="135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444604" y="1006079"/>
            <a:ext cx="2322909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9" name="Rectangle 8"/>
          <p:cNvSpPr/>
          <p:nvPr/>
        </p:nvSpPr>
        <p:spPr bwMode="auto">
          <a:xfrm>
            <a:off x="4507706" y="2125266"/>
            <a:ext cx="2196704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Open </a:t>
            </a: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source</a:t>
            </a:r>
            <a:endParaRPr lang="es-ES" sz="675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44604" y="2846785"/>
            <a:ext cx="2322909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27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/>
            </a:pPr>
            <a:endParaRPr lang="es-ES" sz="27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/>
            </a:pPr>
            <a:endParaRPr lang="es-ES" sz="24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/>
            </a:pP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Software +</a:t>
            </a:r>
          </a:p>
        </p:txBody>
      </p:sp>
      <p:pic>
        <p:nvPicPr>
          <p:cNvPr id="615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r="4829"/>
          <a:stretch>
            <a:fillRect/>
          </a:stretch>
        </p:blipFill>
        <p:spPr bwMode="auto">
          <a:xfrm>
            <a:off x="2180035" y="1029891"/>
            <a:ext cx="1133475" cy="115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42" y="1000126"/>
            <a:ext cx="1135856" cy="113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93219"/>
            <a:ext cx="1134666" cy="10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85" y="2921794"/>
            <a:ext cx="1243013" cy="11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4052888" y="860822"/>
            <a:ext cx="2315766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GB" altLang="de-DE" sz="135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EU-OSHA</a:t>
            </a:r>
            <a:endParaRPr lang="da-DK" altLang="de-DE" sz="135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519419" y="2527697"/>
            <a:ext cx="4376432" cy="796528"/>
            <a:chOff x="-1056" y="1763"/>
            <a:chExt cx="3540" cy="669"/>
          </a:xfrm>
        </p:grpSpPr>
        <p:sp>
          <p:nvSpPr>
            <p:cNvPr id="8220" name="AutoShape 8"/>
            <p:cNvSpPr>
              <a:spLocks noChangeArrowheads="1"/>
            </p:cNvSpPr>
            <p:nvPr/>
          </p:nvSpPr>
          <p:spPr bwMode="auto">
            <a:xfrm rot="3894337">
              <a:off x="1983" y="1533"/>
              <a:ext cx="272" cy="731"/>
            </a:xfrm>
            <a:prstGeom prst="downArrow">
              <a:avLst>
                <a:gd name="adj1" fmla="val 50000"/>
                <a:gd name="adj2" fmla="val 66541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30000"/>
                </a:spcBef>
                <a:buClr>
                  <a:srgbClr val="00529F"/>
                </a:buClr>
                <a:defRPr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0000"/>
                </a:spcBef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endParaRPr lang="en-US" altLang="de-DE" sz="135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21" name="AutoShape 9"/>
            <p:cNvSpPr>
              <a:spLocks noChangeArrowheads="1"/>
            </p:cNvSpPr>
            <p:nvPr/>
          </p:nvSpPr>
          <p:spPr bwMode="auto">
            <a:xfrm>
              <a:off x="-1056" y="1817"/>
              <a:ext cx="1943" cy="6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rgbClr val="00529F"/>
                </a:buClr>
                <a:defRPr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0000"/>
                </a:spcBef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</a:pPr>
              <a:r>
                <a:rPr lang="en-GB" altLang="de-DE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	National</a:t>
              </a:r>
            </a:p>
            <a:p>
              <a:pPr eaLnBrk="1" hangingPunct="1">
                <a:spcBef>
                  <a:spcPct val="0"/>
                </a:spcBef>
                <a:buClrTx/>
              </a:pPr>
              <a:r>
                <a:rPr lang="en-GB" altLang="de-DE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	OiRA Partners</a:t>
              </a:r>
              <a:endParaRPr lang="da-DK" altLang="de-DE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97" name="Group 10"/>
          <p:cNvGrpSpPr>
            <a:grpSpLocks/>
          </p:cNvGrpSpPr>
          <p:nvPr/>
        </p:nvGrpSpPr>
        <p:grpSpPr bwMode="auto">
          <a:xfrm>
            <a:off x="208360" y="3933825"/>
            <a:ext cx="4689872" cy="797719"/>
            <a:chOff x="-709" y="2939"/>
            <a:chExt cx="3909" cy="670"/>
          </a:xfrm>
        </p:grpSpPr>
        <p:sp>
          <p:nvSpPr>
            <p:cNvPr id="8218" name="AutoShape 11"/>
            <p:cNvSpPr>
              <a:spLocks noChangeArrowheads="1"/>
            </p:cNvSpPr>
            <p:nvPr/>
          </p:nvSpPr>
          <p:spPr bwMode="auto">
            <a:xfrm>
              <a:off x="-709" y="2985"/>
              <a:ext cx="2520" cy="62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rgbClr val="00529F"/>
                </a:buClr>
                <a:defRPr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0000"/>
                </a:spcBef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</a:pPr>
              <a:r>
                <a:rPr lang="en-GB" altLang="de-DE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Small &amp; micro</a:t>
              </a:r>
            </a:p>
            <a:p>
              <a:pPr algn="r" eaLnBrk="1" hangingPunct="1">
                <a:spcBef>
                  <a:spcPct val="0"/>
                </a:spcBef>
                <a:buClrTx/>
              </a:pPr>
              <a:r>
                <a:rPr lang="en-GB" altLang="de-DE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enterprises</a:t>
              </a:r>
              <a:endParaRPr lang="da-DK" altLang="de-DE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19" name="AutoShape 12"/>
            <p:cNvSpPr>
              <a:spLocks noChangeArrowheads="1"/>
            </p:cNvSpPr>
            <p:nvPr/>
          </p:nvSpPr>
          <p:spPr bwMode="auto">
            <a:xfrm rot="3741900">
              <a:off x="2702" y="2713"/>
              <a:ext cx="272" cy="724"/>
            </a:xfrm>
            <a:prstGeom prst="downArrow">
              <a:avLst>
                <a:gd name="adj1" fmla="val 50000"/>
                <a:gd name="adj2" fmla="val 66544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30000"/>
                </a:spcBef>
                <a:buClr>
                  <a:srgbClr val="00529F"/>
                </a:buClr>
                <a:defRPr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0000"/>
                </a:spcBef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endParaRPr lang="en-US" altLang="de-DE" sz="135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198" name="AutoShape 15"/>
          <p:cNvSpPr>
            <a:spLocks noChangeArrowheads="1"/>
          </p:cNvSpPr>
          <p:nvPr/>
        </p:nvSpPr>
        <p:spPr bwMode="auto">
          <a:xfrm>
            <a:off x="5380435" y="1303735"/>
            <a:ext cx="323850" cy="727472"/>
          </a:xfrm>
          <a:prstGeom prst="downArrow">
            <a:avLst>
              <a:gd name="adj1" fmla="val 50000"/>
              <a:gd name="adj2" fmla="val 50885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sz="135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Title 1"/>
          <p:cNvSpPr>
            <a:spLocks noGrp="1"/>
          </p:cNvSpPr>
          <p:nvPr>
            <p:ph type="title"/>
          </p:nvPr>
        </p:nvSpPr>
        <p:spPr>
          <a:xfrm>
            <a:off x="432022" y="223152"/>
            <a:ext cx="7559873" cy="367200"/>
          </a:xfrm>
        </p:spPr>
        <p:txBody>
          <a:bodyPr/>
          <a:lstStyle/>
          <a:p>
            <a:r>
              <a:rPr lang="en-GB" altLang="de-DE" sz="2400" dirty="0">
                <a:ea typeface="ＭＳ Ｐゴシック" panose="020B0600070205080204" pitchFamily="34" charset="-128"/>
              </a:rPr>
              <a:t>How we work with our partners</a:t>
            </a:r>
            <a:endParaRPr lang="en-US" altLang="de-DE" sz="2400" dirty="0">
              <a:ea typeface="ＭＳ Ｐゴシック" panose="020B0600070205080204" pitchFamily="34" charset="-128"/>
            </a:endParaRPr>
          </a:p>
        </p:txBody>
      </p:sp>
      <p:grpSp>
        <p:nvGrpSpPr>
          <p:cNvPr id="8200" name="Group 2"/>
          <p:cNvGrpSpPr>
            <a:grpSpLocks/>
          </p:cNvGrpSpPr>
          <p:nvPr/>
        </p:nvGrpSpPr>
        <p:grpSpPr bwMode="auto">
          <a:xfrm>
            <a:off x="5793582" y="1577579"/>
            <a:ext cx="1026319" cy="263128"/>
            <a:chOff x="7219879" y="6240292"/>
            <a:chExt cx="1794592" cy="935037"/>
          </a:xfrm>
        </p:grpSpPr>
        <p:sp>
          <p:nvSpPr>
            <p:cNvPr id="8216" name="Text Box 32"/>
            <p:cNvSpPr txBox="1">
              <a:spLocks noChangeArrowheads="1"/>
            </p:cNvSpPr>
            <p:nvPr/>
          </p:nvSpPr>
          <p:spPr bwMode="auto">
            <a:xfrm>
              <a:off x="7360134" y="6320872"/>
              <a:ext cx="1588939" cy="820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rgbClr val="00529F"/>
                </a:buClr>
                <a:defRPr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0000"/>
                </a:spcBef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</a:pPr>
              <a:r>
                <a:rPr lang="de-DE" altLang="de-DE" sz="900"/>
                <a:t>17 languages</a:t>
              </a:r>
              <a:endParaRPr lang="da-DK" altLang="de-DE" sz="900"/>
            </a:p>
          </p:txBody>
        </p:sp>
        <p:sp>
          <p:nvSpPr>
            <p:cNvPr id="8217" name="AutoShape 34"/>
            <p:cNvSpPr>
              <a:spLocks noChangeArrowheads="1"/>
            </p:cNvSpPr>
            <p:nvPr/>
          </p:nvSpPr>
          <p:spPr bwMode="auto">
            <a:xfrm flipV="1">
              <a:off x="7219879" y="6240292"/>
              <a:ext cx="1794592" cy="935037"/>
            </a:xfrm>
            <a:prstGeom prst="wedgeEllipseCallout">
              <a:avLst>
                <a:gd name="adj1" fmla="val -54083"/>
                <a:gd name="adj2" fmla="val -132625"/>
              </a:avLst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>
              <a:lvl1pPr>
                <a:spcBef>
                  <a:spcPct val="30000"/>
                </a:spcBef>
                <a:buClr>
                  <a:srgbClr val="00529F"/>
                </a:buClr>
                <a:defRPr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0000"/>
                </a:spcBef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endParaRPr lang="da-DK" altLang="de-DE" sz="9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20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85" y="3980260"/>
            <a:ext cx="771525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82" y="829867"/>
            <a:ext cx="632222" cy="57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AutoShape 8"/>
          <p:cNvSpPr>
            <a:spLocks noChangeArrowheads="1"/>
          </p:cNvSpPr>
          <p:nvPr/>
        </p:nvSpPr>
        <p:spPr bwMode="auto">
          <a:xfrm rot="18067649">
            <a:off x="4309468" y="2965252"/>
            <a:ext cx="323850" cy="860822"/>
          </a:xfrm>
          <a:prstGeom prst="downArrow">
            <a:avLst>
              <a:gd name="adj1" fmla="val 50000"/>
              <a:gd name="adj2" fmla="val 66489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sz="135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4" name="TextBox 40"/>
          <p:cNvSpPr txBox="1">
            <a:spLocks noChangeArrowheads="1"/>
          </p:cNvSpPr>
          <p:nvPr/>
        </p:nvSpPr>
        <p:spPr bwMode="auto">
          <a:xfrm>
            <a:off x="5112544" y="4160044"/>
            <a:ext cx="21466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</a:t>
            </a:r>
          </a:p>
          <a:p>
            <a:endParaRPr lang="en-GB" altLang="en-US" sz="1800"/>
          </a:p>
        </p:txBody>
      </p:sp>
      <p:pic>
        <p:nvPicPr>
          <p:cNvPr id="8205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4" y="2501503"/>
            <a:ext cx="791766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Box 3"/>
          <p:cNvSpPr txBox="1">
            <a:spLocks noChangeArrowheads="1"/>
          </p:cNvSpPr>
          <p:nvPr/>
        </p:nvSpPr>
        <p:spPr bwMode="auto">
          <a:xfrm>
            <a:off x="5912644" y="2014537"/>
            <a:ext cx="1266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8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OiRA tools generator</a:t>
            </a:r>
          </a:p>
          <a:p>
            <a:endParaRPr lang="en-GB" altLang="en-US" sz="1800"/>
          </a:p>
        </p:txBody>
      </p:sp>
      <p:pic>
        <p:nvPicPr>
          <p:cNvPr id="820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91" y="3395662"/>
            <a:ext cx="89892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92" y="2077641"/>
            <a:ext cx="839390" cy="7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35" y="844154"/>
            <a:ext cx="416719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60" y="1273969"/>
            <a:ext cx="42267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60" y="1285875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22" y="870348"/>
            <a:ext cx="400050" cy="3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AutoShape 15"/>
          <p:cNvSpPr>
            <a:spLocks noChangeArrowheads="1"/>
          </p:cNvSpPr>
          <p:nvPr/>
        </p:nvSpPr>
        <p:spPr bwMode="auto">
          <a:xfrm>
            <a:off x="3338513" y="1945482"/>
            <a:ext cx="369094" cy="554831"/>
          </a:xfrm>
          <a:prstGeom prst="downArrow">
            <a:avLst>
              <a:gd name="adj1" fmla="val 50000"/>
              <a:gd name="adj2" fmla="val 50970"/>
            </a:avLst>
          </a:prstGeom>
          <a:blipFill dpi="0" rotWithShape="0">
            <a:blip r:embed="rId1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sz="135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4" name="AutoShape 15"/>
          <p:cNvSpPr>
            <a:spLocks noChangeArrowheads="1"/>
          </p:cNvSpPr>
          <p:nvPr/>
        </p:nvSpPr>
        <p:spPr bwMode="auto">
          <a:xfrm rot="5400000">
            <a:off x="4063008" y="817364"/>
            <a:ext cx="323850" cy="627459"/>
          </a:xfrm>
          <a:prstGeom prst="downArrow">
            <a:avLst>
              <a:gd name="adj1" fmla="val 50000"/>
              <a:gd name="adj2" fmla="val 50895"/>
            </a:avLst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sz="135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5" name="TextBox 3"/>
          <p:cNvSpPr txBox="1">
            <a:spLocks noChangeArrowheads="1"/>
          </p:cNvSpPr>
          <p:nvPr/>
        </p:nvSpPr>
        <p:spPr bwMode="auto">
          <a:xfrm>
            <a:off x="2964656" y="1584723"/>
            <a:ext cx="124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</a:t>
            </a:r>
          </a:p>
          <a:p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248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246960"/>
            <a:ext cx="5982891" cy="756047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12899" y="876300"/>
            <a:ext cx="5485209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350" b="0"/>
          </a:p>
        </p:txBody>
      </p:sp>
      <p:sp>
        <p:nvSpPr>
          <p:cNvPr id="10244" name="Titel 5"/>
          <p:cNvSpPr>
            <a:spLocks noGrp="1"/>
          </p:cNvSpPr>
          <p:nvPr>
            <p:ph type="title"/>
          </p:nvPr>
        </p:nvSpPr>
        <p:spPr>
          <a:xfrm>
            <a:off x="467544" y="215368"/>
            <a:ext cx="7559873" cy="367200"/>
          </a:xfrm>
        </p:spPr>
        <p:txBody>
          <a:bodyPr/>
          <a:lstStyle/>
          <a:p>
            <a:r>
              <a:rPr lang="en-GB" altLang="de-DE" sz="2400" dirty="0">
                <a:ea typeface="ＭＳ Ｐゴシック" panose="020B0600070205080204" pitchFamily="34" charset="-128"/>
              </a:rPr>
              <a:t>OiRA partners at national level</a:t>
            </a:r>
            <a:endParaRPr lang="de-DE" altLang="de-DE" sz="2400" dirty="0">
              <a:ea typeface="ＭＳ Ｐゴシック" panose="020B0600070205080204" pitchFamily="34" charset="-128"/>
            </a:endParaRPr>
          </a:p>
        </p:txBody>
      </p:sp>
      <p:sp>
        <p:nvSpPr>
          <p:cNvPr id="3076" name="Inhaltsplatzhalter 4"/>
          <p:cNvSpPr>
            <a:spLocks noGrp="1"/>
          </p:cNvSpPr>
          <p:nvPr>
            <p:ph idx="1"/>
          </p:nvPr>
        </p:nvSpPr>
        <p:spPr>
          <a:xfrm>
            <a:off x="137890" y="789385"/>
            <a:ext cx="5185172" cy="405050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1500" dirty="0">
                <a:ea typeface="ＭＳ Ｐゴシック" pitchFamily="1" charset="-128"/>
              </a:rPr>
              <a:t>Belgium</a:t>
            </a:r>
          </a:p>
          <a:p>
            <a:pPr marL="0" indent="0">
              <a:buNone/>
              <a:defRPr/>
            </a:pPr>
            <a:endParaRPr lang="en-GB" sz="1500" dirty="0">
              <a:ea typeface="ＭＳ Ｐゴシック" pitchFamily="1" charset="-128"/>
            </a:endParaRPr>
          </a:p>
          <a:p>
            <a:pPr marL="0" indent="0">
              <a:buNone/>
              <a:defRPr/>
            </a:pPr>
            <a:r>
              <a:rPr lang="en-GB" sz="1500" dirty="0">
                <a:ea typeface="ＭＳ Ｐゴシック" pitchFamily="1" charset="-128"/>
              </a:rPr>
              <a:t>Bulgaria</a:t>
            </a:r>
          </a:p>
          <a:p>
            <a:pPr marL="0" indent="0">
              <a:buNone/>
              <a:defRPr/>
            </a:pPr>
            <a:endParaRPr lang="en-GB" sz="1500" dirty="0">
              <a:ea typeface="ＭＳ Ｐゴシック" pitchFamily="1" charset="-128"/>
            </a:endParaRPr>
          </a:p>
          <a:p>
            <a:pPr marL="0" indent="0">
              <a:buNone/>
              <a:defRPr/>
            </a:pPr>
            <a:r>
              <a:rPr lang="en-GB" sz="1500" dirty="0">
                <a:ea typeface="ＭＳ Ｐゴシック" pitchFamily="1" charset="-128"/>
              </a:rPr>
              <a:t>Cyprus</a:t>
            </a:r>
          </a:p>
          <a:p>
            <a:pPr marL="0" indent="0">
              <a:buNone/>
              <a:defRPr/>
            </a:pPr>
            <a:endParaRPr lang="en-GB" sz="1500" dirty="0">
              <a:ea typeface="ＭＳ Ｐゴシック" pitchFamily="1" charset="-128"/>
            </a:endParaRPr>
          </a:p>
          <a:p>
            <a:pPr marL="0" indent="0">
              <a:buNone/>
              <a:defRPr/>
            </a:pPr>
            <a:r>
              <a:rPr lang="en-GB" sz="1500" dirty="0">
                <a:ea typeface="ＭＳ Ｐゴシック" pitchFamily="1" charset="-128"/>
              </a:rPr>
              <a:t>Czech Republic</a:t>
            </a:r>
          </a:p>
          <a:p>
            <a:pPr marL="0" indent="0">
              <a:buNone/>
              <a:defRPr/>
            </a:pPr>
            <a:endParaRPr lang="en-GB" sz="1500" dirty="0">
              <a:ea typeface="ＭＳ Ｐゴシック" pitchFamily="1" charset="-128"/>
            </a:endParaRPr>
          </a:p>
          <a:p>
            <a:pPr marL="0" indent="0">
              <a:buNone/>
              <a:defRPr/>
            </a:pPr>
            <a:r>
              <a:rPr lang="en-GB" sz="1500" dirty="0">
                <a:ea typeface="ＭＳ Ｐゴシック" pitchFamily="1" charset="-128"/>
              </a:rPr>
              <a:t>France</a:t>
            </a:r>
          </a:p>
          <a:p>
            <a:pPr marL="0" indent="0">
              <a:buNone/>
              <a:defRPr/>
            </a:pPr>
            <a:endParaRPr lang="en-GB" sz="1500" dirty="0">
              <a:ea typeface="ＭＳ Ｐゴシック" pitchFamily="1" charset="-128"/>
            </a:endParaRPr>
          </a:p>
          <a:p>
            <a:pPr marL="0" indent="0">
              <a:buNone/>
              <a:defRPr/>
            </a:pPr>
            <a:r>
              <a:rPr lang="en-GB" sz="1500" dirty="0">
                <a:ea typeface="ＭＳ Ｐゴシック" pitchFamily="1" charset="-128"/>
              </a:rPr>
              <a:t>Finland 			</a:t>
            </a:r>
          </a:p>
          <a:p>
            <a:pPr marL="0" indent="0">
              <a:buNone/>
              <a:defRPr/>
            </a:pPr>
            <a:endParaRPr lang="en-GB" sz="1500" dirty="0">
              <a:ea typeface="ＭＳ Ｐゴシック" pitchFamily="1" charset="-128"/>
            </a:endParaRPr>
          </a:p>
          <a:p>
            <a:pPr marL="0" indent="0">
              <a:buNone/>
              <a:defRPr/>
            </a:pPr>
            <a:endParaRPr lang="en-GB" sz="1500" dirty="0">
              <a:ea typeface="ＭＳ Ｐゴシック" pitchFamily="1" charset="-128"/>
            </a:endParaRPr>
          </a:p>
          <a:p>
            <a:pPr marL="0" indent="0">
              <a:buNone/>
              <a:defRPr/>
            </a:pPr>
            <a:endParaRPr lang="de-DE" sz="1500" dirty="0">
              <a:ea typeface="ＭＳ Ｐゴシック" pitchFamily="1" charset="-128"/>
            </a:endParaRPr>
          </a:p>
          <a:p>
            <a:pPr marL="0" indent="0">
              <a:buNone/>
              <a:defRPr/>
            </a:pPr>
            <a:endParaRPr lang="de-DE" sz="1500" dirty="0">
              <a:ea typeface="ＭＳ Ｐゴシック" pitchFamily="1" charset="-128"/>
            </a:endParaRPr>
          </a:p>
        </p:txBody>
      </p:sp>
      <p:sp>
        <p:nvSpPr>
          <p:cNvPr id="10246" name="Inhaltsplatzhalter 4"/>
          <p:cNvSpPr txBox="1">
            <a:spLocks/>
          </p:cNvSpPr>
          <p:nvPr/>
        </p:nvSpPr>
        <p:spPr bwMode="auto">
          <a:xfrm>
            <a:off x="3203848" y="789385"/>
            <a:ext cx="1351202" cy="4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31800" indent="-179388" defTabSz="4572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11188" indent="-179388" defTabSz="4572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790575" indent="-179388" defTabSz="4572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971550" indent="-179388" defTabSz="4572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4287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8859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3431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8003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sz="1500" dirty="0">
                <a:ea typeface="ＭＳ Ｐゴシック" pitchFamily="1" charset="-128"/>
              </a:rPr>
              <a:t>Greece</a:t>
            </a:r>
          </a:p>
          <a:p>
            <a:pPr>
              <a:defRPr/>
            </a:pPr>
            <a:endParaRPr lang="en-GB" sz="1500" dirty="0">
              <a:ea typeface="ＭＳ Ｐゴシック" pitchFamily="1" charset="-128"/>
            </a:endParaRPr>
          </a:p>
          <a:p>
            <a:pPr>
              <a:defRPr/>
            </a:pPr>
            <a:r>
              <a:rPr lang="en-GB" sz="1500" dirty="0">
                <a:ea typeface="ＭＳ Ｐゴシック" pitchFamily="1" charset="-128"/>
              </a:rPr>
              <a:t>Iceland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en-GB" altLang="en-US" sz="1500" dirty="0" smtClean="0"/>
          </a:p>
          <a:p>
            <a:pPr>
              <a:spcBef>
                <a:spcPts val="450"/>
              </a:spcBef>
              <a:buClr>
                <a:schemeClr val="tx2"/>
              </a:buClr>
            </a:pPr>
            <a:r>
              <a:rPr lang="en-GB" altLang="en-US" sz="1500" dirty="0" smtClean="0"/>
              <a:t>Italy</a:t>
            </a:r>
            <a:endParaRPr lang="en-GB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en-GB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r>
              <a:rPr lang="en-GB" altLang="en-US" sz="1500" dirty="0"/>
              <a:t>Latvia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en-GB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r>
              <a:rPr lang="en-GB" altLang="en-US" sz="1500" dirty="0"/>
              <a:t>Lithuania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en-GB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r>
              <a:rPr lang="en-GB" altLang="en-US" sz="1500" dirty="0"/>
              <a:t>Malta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en-GB" altLang="en-US" sz="105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en-GB" altLang="en-US" sz="105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es-ES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de-DE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altLang="en-US" sz="1500" dirty="0"/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9" t="11887" r="58257" b="84223"/>
          <a:stretch/>
        </p:blipFill>
        <p:spPr bwMode="auto">
          <a:xfrm>
            <a:off x="2071465" y="1934465"/>
            <a:ext cx="502445" cy="358005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9" t="43489" r="58257" b="52583"/>
          <a:stretch>
            <a:fillRect/>
          </a:stretch>
        </p:blipFill>
        <p:spPr bwMode="auto">
          <a:xfrm>
            <a:off x="2072656" y="3164804"/>
            <a:ext cx="515819" cy="31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1" t="56557" r="58257" b="39335"/>
          <a:stretch/>
        </p:blipFill>
        <p:spPr bwMode="auto">
          <a:xfrm>
            <a:off x="2084561" y="1334916"/>
            <a:ext cx="502445" cy="321404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1" t="43988" r="58257" b="52199"/>
          <a:stretch>
            <a:fillRect/>
          </a:stretch>
        </p:blipFill>
        <p:spPr bwMode="auto">
          <a:xfrm>
            <a:off x="2071465" y="2540636"/>
            <a:ext cx="515541" cy="336045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1" t="20209" r="58257" b="76225"/>
          <a:stretch>
            <a:fillRect/>
          </a:stretch>
        </p:blipFill>
        <p:spPr bwMode="auto">
          <a:xfrm>
            <a:off x="2084562" y="800807"/>
            <a:ext cx="502444" cy="31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AutoShape 6" descr="data:image/png;base64,iVBORw0KGgoAAAANSUhEUgAAARMAAAC3CAMAAAAGjUrGAAAAP1BMVEUjnka+ACf///+9AB8Umz7MVWX99viBv4+WtZy+ABi/k5ePj4/i4uLh2du9AA/FRFbp5ehvtH8Amje0kpWUqZibO5q2AAABEElEQVR4nO3QRxGAQAAEsKP3jn+tqNgZHomElDHnXXKeOae0Mfd1rinbsU8xJacd6pi+a6oYJ06cOHHixIkTJ06cOHHixIkTJ06cOHHixIkTJ06cOHHixIkTJ06cOHHixIkTJ06cOHHixIkTJ06cOHHixIkTJ06cOHHixIkTJ06cOHHixIkTJ06cOHHixIkTJ06cOHHixIkTJ06cOHHixIkTJ06cOHHixIkTJ06cOHHixIkTJ06cOHHixIkTJ06cOHHixIkTJ06cOHHixIkTJ06cOHHixIkTJ06cOHHixIkTJ06cOHHixIkTJ06cOHHixIkTJ06cOHHixIkTJ06cOHHixIkTJ06cOHHixImTv518/gLkJbNaAe8AAAAASUVORK5CYII="/>
          <p:cNvSpPr>
            <a:spLocks noChangeAspect="1" noChangeArrowheads="1"/>
          </p:cNvSpPr>
          <p:nvPr/>
        </p:nvSpPr>
        <p:spPr bwMode="auto">
          <a:xfrm>
            <a:off x="1259682" y="-1034653"/>
            <a:ext cx="3236119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 sz="2100"/>
          </a:p>
        </p:txBody>
      </p:sp>
      <p:pic>
        <p:nvPicPr>
          <p:cNvPr id="1025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46" y="3708300"/>
            <a:ext cx="492919" cy="303610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9" t="32867" r="58257" b="62953"/>
          <a:stretch>
            <a:fillRect/>
          </a:stretch>
        </p:blipFill>
        <p:spPr bwMode="auto">
          <a:xfrm>
            <a:off x="4696425" y="2537715"/>
            <a:ext cx="495708" cy="33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24" y="3713788"/>
            <a:ext cx="494109" cy="30829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t="28293" r="42021" b="14615"/>
          <a:stretch>
            <a:fillRect/>
          </a:stretch>
        </p:blipFill>
        <p:spPr bwMode="auto">
          <a:xfrm>
            <a:off x="4696425" y="1964353"/>
            <a:ext cx="497305" cy="323850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92" y="3135366"/>
            <a:ext cx="49172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20448" r="7582" b="21518"/>
          <a:stretch>
            <a:fillRect/>
          </a:stretch>
        </p:blipFill>
        <p:spPr bwMode="auto">
          <a:xfrm>
            <a:off x="7394910" y="2540636"/>
            <a:ext cx="49768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Image result for kroatien flag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10" y="3138627"/>
            <a:ext cx="490538" cy="320279"/>
          </a:xfrm>
          <a:prstGeom prst="rect">
            <a:avLst/>
          </a:prstGeom>
          <a:noFill/>
          <a:ln w="3175">
            <a:solidFill>
              <a:schemeClr val="bg2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Inhaltsplatzhalter 4"/>
          <p:cNvSpPr txBox="1">
            <a:spLocks/>
          </p:cNvSpPr>
          <p:nvPr/>
        </p:nvSpPr>
        <p:spPr bwMode="auto">
          <a:xfrm>
            <a:off x="5884641" y="582568"/>
            <a:ext cx="1072193" cy="4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31800" indent="-179388" defTabSz="4572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11188" indent="-179388" defTabSz="4572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790575" indent="-179388" defTabSz="4572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971550" indent="-179388" defTabSz="4572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4287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8859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3431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800350" indent="-1793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chemeClr val="tx2"/>
              </a:buClr>
            </a:pPr>
            <a:endParaRPr lang="en-GB" altLang="en-US" sz="105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r>
              <a:rPr lang="en-GB" altLang="en-US" sz="1500" dirty="0"/>
              <a:t>Portugal 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en-GB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r>
              <a:rPr lang="en-GB" altLang="en-US" sz="1500" dirty="0" smtClean="0"/>
              <a:t>Slovakia</a:t>
            </a:r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en-GB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r>
              <a:rPr lang="en-GB" altLang="en-US" sz="1500" dirty="0" smtClean="0"/>
              <a:t>Slovenia</a:t>
            </a:r>
            <a:endParaRPr lang="en-GB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en-GB" altLang="en-US" sz="1500" dirty="0" smtClean="0"/>
          </a:p>
          <a:p>
            <a:pPr>
              <a:spcBef>
                <a:spcPts val="450"/>
              </a:spcBef>
              <a:buClr>
                <a:schemeClr val="tx2"/>
              </a:buClr>
            </a:pPr>
            <a:r>
              <a:rPr lang="en-GB" altLang="en-US" sz="1500" dirty="0" smtClean="0"/>
              <a:t>Spain</a:t>
            </a:r>
            <a:endParaRPr lang="en-GB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endParaRPr lang="es-ES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</a:pPr>
            <a:r>
              <a:rPr lang="es-ES" altLang="en-US" sz="1500" dirty="0" err="1"/>
              <a:t>Croatia</a:t>
            </a:r>
            <a:endParaRPr lang="en-GB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altLang="en-US" sz="1500" dirty="0"/>
          </a:p>
          <a:p>
            <a:pPr>
              <a:spcBef>
                <a:spcPts val="45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altLang="en-US" sz="1500" dirty="0"/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10" y="1952231"/>
            <a:ext cx="482888" cy="3260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10" descr="http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16" y="807024"/>
            <a:ext cx="48458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9" t="56340" r="58257" b="39629"/>
          <a:stretch>
            <a:fillRect/>
          </a:stretch>
        </p:blipFill>
        <p:spPr bwMode="auto">
          <a:xfrm>
            <a:off x="4690811" y="800807"/>
            <a:ext cx="494109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36" y="1323796"/>
            <a:ext cx="494109" cy="33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30" y="1327186"/>
            <a:ext cx="481086" cy="329134"/>
          </a:xfrm>
          <a:prstGeom prst="rect">
            <a:avLst/>
          </a:prstGeom>
          <a:ln w="3175">
            <a:solidFill>
              <a:schemeClr val="bg2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51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4052888" y="658416"/>
            <a:ext cx="2315766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GB" altLang="de-DE" sz="135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EU-OSHA</a:t>
            </a:r>
            <a:endParaRPr lang="da-DK" altLang="de-DE" sz="135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1207664" y="1519238"/>
            <a:ext cx="3565552" cy="1919288"/>
            <a:chOff x="-497" y="653"/>
            <a:chExt cx="2884" cy="1612"/>
          </a:xfrm>
        </p:grpSpPr>
        <p:sp>
          <p:nvSpPr>
            <p:cNvPr id="12311" name="AutoShape 8"/>
            <p:cNvSpPr>
              <a:spLocks noChangeArrowheads="1"/>
            </p:cNvSpPr>
            <p:nvPr/>
          </p:nvSpPr>
          <p:spPr bwMode="auto">
            <a:xfrm rot="3894337">
              <a:off x="1987" y="437"/>
              <a:ext cx="183" cy="616"/>
            </a:xfrm>
            <a:prstGeom prst="downArrow">
              <a:avLst>
                <a:gd name="adj1" fmla="val 50000"/>
                <a:gd name="adj2" fmla="val 66543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30000"/>
                </a:spcBef>
                <a:buClr>
                  <a:srgbClr val="00529F"/>
                </a:buClr>
                <a:defRPr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0000"/>
                </a:spcBef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endParaRPr lang="en-US" altLang="de-DE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2" name="AutoShape 9"/>
            <p:cNvSpPr>
              <a:spLocks noChangeArrowheads="1"/>
            </p:cNvSpPr>
            <p:nvPr/>
          </p:nvSpPr>
          <p:spPr bwMode="auto">
            <a:xfrm>
              <a:off x="-497" y="1650"/>
              <a:ext cx="1943" cy="6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rgbClr val="00529F"/>
                </a:buClr>
                <a:defRPr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0000"/>
                </a:spcBef>
                <a:buClr>
                  <a:schemeClr val="tx1"/>
                </a:buClr>
                <a:buFont typeface="Times" panose="02020603050405020304" pitchFamily="18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2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0000"/>
                </a:spcBef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</a:pPr>
              <a:endParaRPr lang="en-GB" altLang="de-DE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</a:pPr>
              <a:r>
                <a:rPr lang="en-GB" altLang="de-DE" sz="1650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National OiRA </a:t>
              </a:r>
            </a:p>
            <a:p>
              <a:pPr eaLnBrk="1" hangingPunct="1">
                <a:spcBef>
                  <a:spcPct val="0"/>
                </a:spcBef>
                <a:buClrTx/>
              </a:pPr>
              <a:r>
                <a:rPr lang="en-GB" altLang="de-DE" sz="1650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&amp; Social Partners</a:t>
              </a:r>
            </a:p>
            <a:p>
              <a:pPr eaLnBrk="1" hangingPunct="1">
                <a:spcBef>
                  <a:spcPct val="0"/>
                </a:spcBef>
                <a:buClrTx/>
              </a:pPr>
              <a:endParaRPr lang="da-DK" altLang="de-DE" sz="15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293" name="AutoShape 11"/>
          <p:cNvSpPr>
            <a:spLocks noChangeArrowheads="1"/>
          </p:cNvSpPr>
          <p:nvPr/>
        </p:nvSpPr>
        <p:spPr bwMode="auto">
          <a:xfrm>
            <a:off x="1262062" y="3838575"/>
            <a:ext cx="3022997" cy="742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de-DE" sz="165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Small &amp; micro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de-DE" sz="165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enterprises</a:t>
            </a:r>
            <a:endParaRPr lang="da-DK" altLang="de-DE" sz="165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94" name="AutoShape 15"/>
          <p:cNvSpPr>
            <a:spLocks noChangeArrowheads="1"/>
          </p:cNvSpPr>
          <p:nvPr/>
        </p:nvSpPr>
        <p:spPr bwMode="auto">
          <a:xfrm>
            <a:off x="5147072" y="1053703"/>
            <a:ext cx="323850" cy="290513"/>
          </a:xfrm>
          <a:prstGeom prst="downArrow">
            <a:avLst>
              <a:gd name="adj1" fmla="val 50000"/>
              <a:gd name="adj2" fmla="val 50884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sz="135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5" name="Title 1"/>
          <p:cNvSpPr>
            <a:spLocks noGrp="1"/>
          </p:cNvSpPr>
          <p:nvPr>
            <p:ph type="title"/>
          </p:nvPr>
        </p:nvSpPr>
        <p:spPr>
          <a:xfrm>
            <a:off x="468214" y="222718"/>
            <a:ext cx="7559873" cy="367200"/>
          </a:xfrm>
        </p:spPr>
        <p:txBody>
          <a:bodyPr/>
          <a:lstStyle/>
          <a:p>
            <a:r>
              <a:rPr lang="en-GB" altLang="de-DE" sz="2400" dirty="0" smtClean="0">
                <a:ea typeface="ＭＳ Ｐゴシック" panose="020B0600070205080204" pitchFamily="34" charset="-128"/>
              </a:rPr>
              <a:t>OiRA target groups  – EU level</a:t>
            </a:r>
            <a:endParaRPr lang="en-US" altLang="de-DE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229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60" y="3838575"/>
            <a:ext cx="810815" cy="7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82" y="627460"/>
            <a:ext cx="632222" cy="57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6"/>
          <p:cNvSpPr txBox="1">
            <a:spLocks noChangeArrowheads="1"/>
          </p:cNvSpPr>
          <p:nvPr/>
        </p:nvSpPr>
        <p:spPr bwMode="auto">
          <a:xfrm>
            <a:off x="4856560" y="1385888"/>
            <a:ext cx="220384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65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OiRA tools generator</a:t>
            </a:r>
          </a:p>
          <a:p>
            <a:endParaRPr lang="en-GB" altLang="en-US" sz="1650"/>
          </a:p>
        </p:txBody>
      </p:sp>
      <p:sp>
        <p:nvSpPr>
          <p:cNvPr id="12299" name="AutoShape 8"/>
          <p:cNvSpPr>
            <a:spLocks noChangeArrowheads="1"/>
          </p:cNvSpPr>
          <p:nvPr/>
        </p:nvSpPr>
        <p:spPr bwMode="auto">
          <a:xfrm rot="18067649">
            <a:off x="4327922" y="1866901"/>
            <a:ext cx="226219" cy="847725"/>
          </a:xfrm>
          <a:prstGeom prst="downArrow">
            <a:avLst>
              <a:gd name="adj1" fmla="val 50000"/>
              <a:gd name="adj2" fmla="val 66672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0" name="TextBox 40"/>
          <p:cNvSpPr txBox="1">
            <a:spLocks noChangeArrowheads="1"/>
          </p:cNvSpPr>
          <p:nvPr/>
        </p:nvSpPr>
        <p:spPr bwMode="auto">
          <a:xfrm>
            <a:off x="4248151" y="2427685"/>
            <a:ext cx="2146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5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 </a:t>
            </a:r>
          </a:p>
          <a:p>
            <a:pPr algn="ctr" eaLnBrk="1" hangingPunct="1"/>
            <a:r>
              <a:rPr lang="de-DE" altLang="de-DE" sz="165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 Tool</a:t>
            </a:r>
          </a:p>
          <a:p>
            <a:endParaRPr lang="en-GB" altLang="en-US" sz="2100"/>
          </a:p>
        </p:txBody>
      </p:sp>
      <p:pic>
        <p:nvPicPr>
          <p:cNvPr id="1230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248966"/>
            <a:ext cx="864394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AutoShape 9"/>
          <p:cNvSpPr>
            <a:spLocks noChangeArrowheads="1"/>
          </p:cNvSpPr>
          <p:nvPr/>
        </p:nvSpPr>
        <p:spPr bwMode="auto">
          <a:xfrm>
            <a:off x="1145643" y="1599360"/>
            <a:ext cx="2402681" cy="71556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de-DE" sz="165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EU Sectoral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de-DE" sz="165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Social Dialogue</a:t>
            </a:r>
            <a:endParaRPr lang="da-DK" altLang="de-DE" sz="165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03" name="AutoShape 8"/>
          <p:cNvSpPr>
            <a:spLocks noChangeArrowheads="1"/>
          </p:cNvSpPr>
          <p:nvPr/>
        </p:nvSpPr>
        <p:spPr bwMode="auto">
          <a:xfrm rot="3894337">
            <a:off x="4356497" y="2563416"/>
            <a:ext cx="217884" cy="775097"/>
          </a:xfrm>
          <a:prstGeom prst="downArrow">
            <a:avLst>
              <a:gd name="adj1" fmla="val 50000"/>
              <a:gd name="adj2" fmla="val 66569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4" name="AutoShape 8"/>
          <p:cNvSpPr>
            <a:spLocks noChangeArrowheads="1"/>
          </p:cNvSpPr>
          <p:nvPr/>
        </p:nvSpPr>
        <p:spPr bwMode="auto">
          <a:xfrm rot="18067649">
            <a:off x="4333280" y="3130749"/>
            <a:ext cx="226219" cy="834629"/>
          </a:xfrm>
          <a:prstGeom prst="downArrow">
            <a:avLst>
              <a:gd name="adj1" fmla="val 50000"/>
              <a:gd name="adj2" fmla="val 66684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5" name="AutoShape 8"/>
          <p:cNvSpPr>
            <a:spLocks noChangeArrowheads="1"/>
          </p:cNvSpPr>
          <p:nvPr/>
        </p:nvSpPr>
        <p:spPr bwMode="auto">
          <a:xfrm rot="3894337">
            <a:off x="4346972" y="3680222"/>
            <a:ext cx="214313" cy="800100"/>
          </a:xfrm>
          <a:prstGeom prst="downArrow">
            <a:avLst>
              <a:gd name="adj1" fmla="val 50000"/>
              <a:gd name="adj2" fmla="val 66388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6" name="TextBox 41"/>
          <p:cNvSpPr txBox="1">
            <a:spLocks noChangeArrowheads="1"/>
          </p:cNvSpPr>
          <p:nvPr/>
        </p:nvSpPr>
        <p:spPr bwMode="auto">
          <a:xfrm>
            <a:off x="4862513" y="3543300"/>
            <a:ext cx="2146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65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National </a:t>
            </a:r>
          </a:p>
          <a:p>
            <a:pPr eaLnBrk="1" hangingPunct="1"/>
            <a:r>
              <a:rPr lang="de-DE" altLang="de-DE" sz="165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</a:t>
            </a:r>
          </a:p>
          <a:p>
            <a:endParaRPr lang="en-GB" altLang="en-US" sz="2100"/>
          </a:p>
        </p:txBody>
      </p:sp>
      <p:pic>
        <p:nvPicPr>
          <p:cNvPr id="12307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44" y="2616994"/>
            <a:ext cx="859631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94" y="1551385"/>
            <a:ext cx="877491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437335"/>
            <a:ext cx="940594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9" y="2352675"/>
            <a:ext cx="897731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4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9"/>
          <p:cNvSpPr>
            <a:spLocks noChangeArrowheads="1"/>
          </p:cNvSpPr>
          <p:nvPr/>
        </p:nvSpPr>
        <p:spPr bwMode="auto">
          <a:xfrm>
            <a:off x="1251347" y="897732"/>
            <a:ext cx="1322784" cy="73223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de-DE" sz="1500" b="1" dirty="0">
                <a:solidFill>
                  <a:schemeClr val="tx2"/>
                </a:solidFill>
                <a:latin typeface="+mj-lt"/>
              </a:rPr>
              <a:t>EU-Social </a:t>
            </a:r>
          </a:p>
          <a:p>
            <a:pPr algn="ctr" eaLnBrk="1" hangingPunct="1">
              <a:defRPr/>
            </a:pPr>
            <a:r>
              <a:rPr lang="en-GB" altLang="de-DE" sz="1500" b="1" dirty="0">
                <a:solidFill>
                  <a:schemeClr val="tx2"/>
                </a:solidFill>
                <a:latin typeface="+mj-lt"/>
              </a:rPr>
              <a:t>Dialogue</a:t>
            </a:r>
            <a:endParaRPr lang="da-DK" altLang="de-DE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339" name="AutoShape 11"/>
          <p:cNvSpPr>
            <a:spLocks noChangeArrowheads="1"/>
          </p:cNvSpPr>
          <p:nvPr/>
        </p:nvSpPr>
        <p:spPr bwMode="auto">
          <a:xfrm>
            <a:off x="1562101" y="3651647"/>
            <a:ext cx="727472" cy="74295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500" b="1" dirty="0">
                <a:solidFill>
                  <a:schemeClr val="tx2"/>
                </a:solidFill>
                <a:latin typeface="+mj-lt"/>
              </a:rPr>
              <a:t>Small &amp; micro </a:t>
            </a:r>
          </a:p>
          <a:p>
            <a:pPr algn="ctr" eaLnBrk="1" hangingPunct="1">
              <a:defRPr/>
            </a:pPr>
            <a:r>
              <a:rPr lang="de-DE" altLang="de-DE" sz="1500" b="1" dirty="0">
                <a:solidFill>
                  <a:schemeClr val="tx2"/>
                </a:solidFill>
                <a:latin typeface="+mj-lt"/>
              </a:rPr>
              <a:t>enterprises</a:t>
            </a:r>
            <a:endParaRPr lang="da-DK" altLang="de-DE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67544" y="216207"/>
            <a:ext cx="7559873" cy="367200"/>
          </a:xfrm>
        </p:spPr>
        <p:txBody>
          <a:bodyPr/>
          <a:lstStyle/>
          <a:p>
            <a:r>
              <a:rPr lang="en-GB" altLang="de-DE" sz="2400" dirty="0" smtClean="0">
                <a:ea typeface="ＭＳ Ｐゴシック" panose="020B0600070205080204" pitchFamily="34" charset="-128"/>
              </a:rPr>
              <a:t>OiRA target groups – general </a:t>
            </a:r>
            <a:endParaRPr lang="en-US" altLang="de-DE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3844529" y="822722"/>
            <a:ext cx="369808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de-DE" altLang="de-DE" sz="1350" b="0" dirty="0">
                <a:solidFill>
                  <a:schemeClr val="tx1"/>
                </a:solidFill>
              </a:rPr>
              <a:t>43 sectors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de-DE" altLang="de-DE" sz="1350" b="0" dirty="0">
                <a:solidFill>
                  <a:schemeClr val="tx1"/>
                </a:solidFill>
              </a:rPr>
              <a:t>Already on board: private security, live performance, leather and tanning, hairdressers, cleaning, sports, HORECA, </a:t>
            </a:r>
            <a:r>
              <a:rPr lang="de-DE" altLang="de-DE" sz="1350" b="0" dirty="0" smtClean="0">
                <a:solidFill>
                  <a:schemeClr val="tx1"/>
                </a:solidFill>
              </a:rPr>
              <a:t>education, audiovisual, agriculture</a:t>
            </a:r>
            <a:endParaRPr lang="en-GB" altLang="de-DE" sz="1350" b="0" dirty="0">
              <a:solidFill>
                <a:schemeClr val="tx1"/>
              </a:solidFill>
            </a:endParaRPr>
          </a:p>
        </p:txBody>
      </p:sp>
      <p:sp>
        <p:nvSpPr>
          <p:cNvPr id="12294" name="TextBox 37"/>
          <p:cNvSpPr txBox="1">
            <a:spLocks noChangeArrowheads="1"/>
          </p:cNvSpPr>
          <p:nvPr/>
        </p:nvSpPr>
        <p:spPr bwMode="auto">
          <a:xfrm>
            <a:off x="3814763" y="3651648"/>
            <a:ext cx="36992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da-DK" altLang="de-DE" sz="1350" b="0">
                <a:solidFill>
                  <a:schemeClr val="tx1"/>
                </a:solidFill>
              </a:rPr>
              <a:t>ca. 19 million small and micro enterprises</a:t>
            </a:r>
            <a:r>
              <a:rPr lang="en-GB" altLang="de-DE" sz="1350" b="0">
                <a:solidFill>
                  <a:schemeClr val="tx1"/>
                </a:solidFill>
              </a:rPr>
              <a:t> (1-50 employees)</a:t>
            </a:r>
            <a:endParaRPr lang="da-DK" altLang="de-DE" sz="1350" b="0">
              <a:solidFill>
                <a:schemeClr val="tx1"/>
              </a:solidFill>
            </a:endParaRP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1385888" y="2200275"/>
            <a:ext cx="1188244" cy="972741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de-DE" sz="1500" b="1" dirty="0" err="1">
                <a:solidFill>
                  <a:schemeClr val="tx2"/>
                </a:solidFill>
                <a:latin typeface="+mj-lt"/>
              </a:rPr>
              <a:t>Member</a:t>
            </a:r>
            <a:r>
              <a:rPr lang="es-ES" altLang="de-DE" sz="15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altLang="de-DE" sz="1500" b="1" dirty="0" err="1">
                <a:solidFill>
                  <a:schemeClr val="tx2"/>
                </a:solidFill>
                <a:latin typeface="+mj-lt"/>
              </a:rPr>
              <a:t>States</a:t>
            </a:r>
            <a:r>
              <a:rPr lang="es-ES" altLang="de-DE" sz="1500" b="1" dirty="0">
                <a:solidFill>
                  <a:schemeClr val="tx2"/>
                </a:solidFill>
                <a:latin typeface="+mj-lt"/>
              </a:rPr>
              <a:t> &amp;</a:t>
            </a:r>
          </a:p>
          <a:p>
            <a:pPr algn="ctr" eaLnBrk="1" hangingPunct="1">
              <a:defRPr/>
            </a:pPr>
            <a:r>
              <a:rPr lang="es-ES" altLang="de-DE" sz="1500" b="1" dirty="0">
                <a:solidFill>
                  <a:schemeClr val="tx2"/>
                </a:solidFill>
                <a:latin typeface="+mj-lt"/>
              </a:rPr>
              <a:t> EFTA </a:t>
            </a:r>
            <a:r>
              <a:rPr lang="es-ES" altLang="de-DE" sz="1500" b="1" dirty="0" err="1">
                <a:solidFill>
                  <a:schemeClr val="tx2"/>
                </a:solidFill>
                <a:latin typeface="+mj-lt"/>
              </a:rPr>
              <a:t>Countries</a:t>
            </a:r>
            <a:endParaRPr lang="de-DE" altLang="de-DE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296" name="TextBox 2"/>
          <p:cNvSpPr txBox="1">
            <a:spLocks noChangeArrowheads="1"/>
          </p:cNvSpPr>
          <p:nvPr/>
        </p:nvSpPr>
        <p:spPr bwMode="auto">
          <a:xfrm>
            <a:off x="3844529" y="2132410"/>
            <a:ext cx="402193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de-DE" sz="1350" b="0" dirty="0">
                <a:solidFill>
                  <a:schemeClr val="tx1"/>
                </a:solidFill>
              </a:rPr>
              <a:t>Open to all 27 EU Member states and EFTA countries and EU accession candidates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de-DE" altLang="de-DE" sz="1350" b="0" dirty="0">
                <a:solidFill>
                  <a:schemeClr val="tx1"/>
                </a:solidFill>
              </a:rPr>
              <a:t>Ministries &amp; Health and Safety Authorities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s-ES" altLang="de-DE" sz="1350" b="0" dirty="0" err="1">
                <a:solidFill>
                  <a:schemeClr val="tx1"/>
                </a:solidFill>
              </a:rPr>
              <a:t>Public</a:t>
            </a:r>
            <a:r>
              <a:rPr lang="es-ES" altLang="de-DE" sz="1350" b="0" dirty="0">
                <a:solidFill>
                  <a:schemeClr val="tx1"/>
                </a:solidFill>
              </a:rPr>
              <a:t> </a:t>
            </a:r>
            <a:r>
              <a:rPr lang="es-ES" altLang="de-DE" sz="1350" b="0" dirty="0" err="1">
                <a:solidFill>
                  <a:schemeClr val="tx1"/>
                </a:solidFill>
              </a:rPr>
              <a:t>Health</a:t>
            </a:r>
            <a:r>
              <a:rPr lang="es-ES" altLang="de-DE" sz="1350" b="0" dirty="0">
                <a:solidFill>
                  <a:schemeClr val="tx1"/>
                </a:solidFill>
              </a:rPr>
              <a:t> and Safety </a:t>
            </a:r>
            <a:r>
              <a:rPr lang="es-ES" altLang="de-DE" sz="1350" b="0" dirty="0" err="1">
                <a:solidFill>
                  <a:schemeClr val="tx1"/>
                </a:solidFill>
              </a:rPr>
              <a:t>Institutes</a:t>
            </a:r>
            <a:endParaRPr lang="en-US" altLang="de-DE" sz="1350" b="0" dirty="0"/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de-DE" sz="1350" b="0" dirty="0">
                <a:solidFill>
                  <a:schemeClr val="tx1"/>
                </a:solidFill>
              </a:rPr>
              <a:t>Social partners (if EU SSD tool exists)</a:t>
            </a:r>
            <a:endParaRPr lang="en-GB" altLang="de-DE" b="0" dirty="0">
              <a:solidFill>
                <a:schemeClr val="tx1"/>
              </a:solidFill>
            </a:endParaRPr>
          </a:p>
        </p:txBody>
      </p:sp>
      <p:pic>
        <p:nvPicPr>
          <p:cNvPr id="1229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651647"/>
            <a:ext cx="810816" cy="7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35" y="2259806"/>
            <a:ext cx="860822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10" y="913210"/>
            <a:ext cx="8763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3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74464" y="195526"/>
            <a:ext cx="6306741" cy="3679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de-DE" sz="2400" dirty="0" smtClean="0">
                <a:ea typeface="ＭＳ Ｐゴシック" panose="020B0600070205080204" pitchFamily="34" charset="-128"/>
              </a:rPr>
              <a:t>What we expect from OiRA partners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547813" y="1006079"/>
            <a:ext cx="1565672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20" name="Rectangle 19"/>
          <p:cNvSpPr/>
          <p:nvPr/>
        </p:nvSpPr>
        <p:spPr bwMode="auto">
          <a:xfrm>
            <a:off x="1533525" y="1409701"/>
            <a:ext cx="1658541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/>
            </a:pP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/>
            </a:pP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/>
            </a:pP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Accepting</a:t>
            </a: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OiRA </a:t>
            </a: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Philosophy</a:t>
            </a: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392091" y="1001316"/>
            <a:ext cx="1565672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22" name="Rectangle 21"/>
          <p:cNvSpPr/>
          <p:nvPr/>
        </p:nvSpPr>
        <p:spPr bwMode="auto">
          <a:xfrm>
            <a:off x="3484960" y="1409701"/>
            <a:ext cx="1403747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/>
            </a:pP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/>
            </a:pP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/>
            </a:pP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Development</a:t>
            </a: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of </a:t>
            </a: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instruments</a:t>
            </a: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219700" y="1000125"/>
            <a:ext cx="1566863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26" name="Rectangle 25"/>
          <p:cNvSpPr/>
          <p:nvPr/>
        </p:nvSpPr>
        <p:spPr bwMode="auto">
          <a:xfrm>
            <a:off x="5091112" y="2014538"/>
            <a:ext cx="1824038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Involvement</a:t>
            </a: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of social </a:t>
            </a: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partners</a:t>
            </a: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547813" y="2845594"/>
            <a:ext cx="1565672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3383757" y="2842023"/>
            <a:ext cx="1565672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5219701" y="2842023"/>
            <a:ext cx="1621631" cy="15120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31" name="Rectangle 30"/>
          <p:cNvSpPr/>
          <p:nvPr/>
        </p:nvSpPr>
        <p:spPr bwMode="auto">
          <a:xfrm>
            <a:off x="1519238" y="3925491"/>
            <a:ext cx="1658541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Expert</a:t>
            </a: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validation</a:t>
            </a: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576638" y="3869532"/>
            <a:ext cx="117991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Promotion</a:t>
            </a: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of </a:t>
            </a: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tools</a:t>
            </a: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193507" y="3925491"/>
            <a:ext cx="1693069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Maintenance</a:t>
            </a: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435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35" y="1058466"/>
            <a:ext cx="996553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60" y="1084660"/>
            <a:ext cx="1022747" cy="96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56" y="1084660"/>
            <a:ext cx="1006079" cy="96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35" y="2921794"/>
            <a:ext cx="1067990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35" y="2938462"/>
            <a:ext cx="103227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66" y="2964656"/>
            <a:ext cx="1008459" cy="9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195688"/>
            <a:ext cx="7272808" cy="3679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de-DE" sz="2400" dirty="0">
                <a:ea typeface="ＭＳ Ｐゴシック" panose="020B0600070205080204" pitchFamily="34" charset="-128"/>
              </a:rPr>
              <a:t>EU-OSHA support for </a:t>
            </a:r>
            <a:r>
              <a:rPr lang="en-GB" altLang="de-DE" sz="2400" dirty="0" smtClean="0">
                <a:ea typeface="ＭＳ Ｐゴシック" panose="020B0600070205080204" pitchFamily="34" charset="-128"/>
              </a:rPr>
              <a:t>OiRA </a:t>
            </a:r>
            <a:r>
              <a:rPr lang="en-GB" altLang="de-DE" sz="2400" dirty="0">
                <a:ea typeface="ＭＳ Ｐゴシック" panose="020B0600070205080204" pitchFamily="34" charset="-128"/>
              </a:rPr>
              <a:t>partners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477566" y="1678136"/>
            <a:ext cx="138945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Translation</a:t>
            </a: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of </a:t>
            </a:r>
            <a:r>
              <a:rPr lang="es-ES" sz="120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</a:t>
            </a: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software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447110" y="3621236"/>
            <a:ext cx="1603772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Support</a:t>
            </a: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for</a:t>
            </a: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promotion</a:t>
            </a: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756172" y="3759348"/>
            <a:ext cx="1179909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OiRA </a:t>
            </a: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library</a:t>
            </a: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26644" y="3415259"/>
            <a:ext cx="1403747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Training &amp; Helpdesk </a:t>
            </a: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for</a:t>
            </a:r>
            <a:r>
              <a:rPr lang="es-ES" sz="135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35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partners</a:t>
            </a:r>
            <a:endParaRPr lang="es-ES" sz="135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37623" y="1678137"/>
            <a:ext cx="126801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OiRA </a:t>
            </a:r>
            <a:r>
              <a:rPr lang="es-ES" sz="120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Community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897982" y="1678136"/>
            <a:ext cx="138946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Hosting &amp; </a:t>
            </a:r>
            <a:r>
              <a:rPr lang="es-ES" sz="120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maintenance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268391" y="1682899"/>
            <a:ext cx="138945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Financial</a:t>
            </a: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200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support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537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54" y="1011386"/>
            <a:ext cx="74414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1" y="995909"/>
            <a:ext cx="763191" cy="7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48" y="1011386"/>
            <a:ext cx="777478" cy="7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9" y="987574"/>
            <a:ext cx="788194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3" y="2638971"/>
            <a:ext cx="11644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487761"/>
            <a:ext cx="902494" cy="8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1" y="2613968"/>
            <a:ext cx="1098947" cy="105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1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559873" cy="367200"/>
          </a:xfrm>
        </p:spPr>
        <p:txBody>
          <a:bodyPr/>
          <a:lstStyle/>
          <a:p>
            <a:r>
              <a:rPr lang="es-ES" altLang="de-DE" sz="2400" dirty="0" smtClean="0">
                <a:ea typeface="ＭＳ Ｐゴシック" panose="020B0600070205080204" pitchFamily="34" charset="-128"/>
              </a:rPr>
              <a:t>More </a:t>
            </a:r>
            <a:r>
              <a:rPr lang="es-ES" altLang="de-DE" sz="2400" dirty="0" err="1" smtClean="0">
                <a:ea typeface="ＭＳ Ｐゴシック" panose="020B0600070205080204" pitchFamily="34" charset="-128"/>
              </a:rPr>
              <a:t>information</a:t>
            </a:r>
            <a:r>
              <a:rPr lang="es-ES" altLang="de-DE" sz="2400" dirty="0" smtClean="0">
                <a:ea typeface="ＭＳ Ｐゴシック" panose="020B0600070205080204" pitchFamily="34" charset="-128"/>
              </a:rPr>
              <a:t>:</a:t>
            </a:r>
            <a:endParaRPr lang="de-DE" altLang="de-DE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1439467" y="1314450"/>
            <a:ext cx="5382815" cy="3579019"/>
          </a:xfrm>
        </p:spPr>
        <p:txBody>
          <a:bodyPr/>
          <a:lstStyle/>
          <a:p>
            <a:pPr marL="0" indent="0">
              <a:buNone/>
            </a:pPr>
            <a:r>
              <a:rPr lang="en-GB" altLang="de-DE" sz="1500" dirty="0">
                <a:solidFill>
                  <a:srgbClr val="003399"/>
                </a:solidFill>
                <a:ea typeface="ＭＳ Ｐゴシック" panose="020B0600070205080204" pitchFamily="34" charset="-128"/>
                <a:hlinkClick r:id="rId2"/>
              </a:rPr>
              <a:t>http://www.oiraproject.eu</a:t>
            </a:r>
            <a:endParaRPr lang="en-GB" altLang="de-DE" sz="15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endParaRPr lang="es-ES" altLang="de-DE" sz="15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endParaRPr lang="es-ES" altLang="de-DE" sz="15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endParaRPr lang="es-ES" altLang="de-DE" sz="15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endParaRPr lang="es-ES" altLang="de-DE" sz="15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endParaRPr lang="es-ES" altLang="de-DE" sz="15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endParaRPr lang="es-ES" altLang="de-DE" sz="15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endParaRPr lang="en-GB" altLang="de-DE" sz="1500" b="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GB" altLang="de-DE" sz="1500" b="0" dirty="0">
                <a:ea typeface="ＭＳ Ｐゴシック" panose="020B0600070205080204" pitchFamily="34" charset="-128"/>
              </a:rPr>
              <a:t>Contact</a:t>
            </a:r>
            <a:r>
              <a:rPr lang="en-GB" altLang="de-DE" sz="1500" b="0" dirty="0" smtClean="0">
                <a:ea typeface="ＭＳ Ｐゴシック" panose="020B0600070205080204" pitchFamily="34" charset="-128"/>
              </a:rPr>
              <a:t>: </a:t>
            </a:r>
            <a:endParaRPr lang="en-GB" altLang="de-DE" sz="1500" b="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s-ES" altLang="de-DE" sz="1500" b="0" dirty="0" smtClean="0">
                <a:ea typeface="ＭＳ Ｐゴシック" panose="020B0600070205080204" pitchFamily="34" charset="-128"/>
                <a:hlinkClick r:id="rId3"/>
              </a:rPr>
              <a:t>flintrop@osha.europa.eu</a:t>
            </a:r>
            <a:r>
              <a:rPr lang="es-ES" altLang="de-DE" sz="1500" b="0" dirty="0" smtClean="0">
                <a:ea typeface="ＭＳ Ｐゴシック" panose="020B0600070205080204" pitchFamily="34" charset="-128"/>
              </a:rPr>
              <a:t> </a:t>
            </a:r>
            <a:endParaRPr lang="es-ES" altLang="de-DE" sz="1500" b="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s-ES" altLang="de-DE" sz="1500" b="0" dirty="0" smtClean="0">
                <a:ea typeface="ＭＳ Ｐゴシック" panose="020B0600070205080204" pitchFamily="34" charset="-128"/>
                <a:hlinkClick r:id="rId4"/>
              </a:rPr>
              <a:t>palmer@osha.europa.eu</a:t>
            </a:r>
            <a:endParaRPr lang="es-ES" altLang="de-DE" sz="1500" b="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s-ES" altLang="de-DE" sz="1500" b="0" dirty="0" smtClean="0">
                <a:ea typeface="ＭＳ Ｐゴシック" panose="020B0600070205080204" pitchFamily="34" charset="-128"/>
                <a:hlinkClick r:id="rId5"/>
              </a:rPr>
              <a:t>seifert@osha.europa.eu</a:t>
            </a:r>
            <a:r>
              <a:rPr lang="es-ES" altLang="de-DE" sz="1500" b="0" dirty="0" smtClean="0">
                <a:ea typeface="ＭＳ Ｐゴシック" panose="020B0600070205080204" pitchFamily="34" charset="-128"/>
              </a:rPr>
              <a:t> </a:t>
            </a:r>
            <a:endParaRPr lang="en-GB" altLang="de-DE" sz="1500" b="0" dirty="0">
              <a:ea typeface="ＭＳ Ｐゴシック" panose="020B0600070205080204" pitchFamily="34" charset="-128"/>
            </a:endParaRPr>
          </a:p>
          <a:p>
            <a:endParaRPr lang="en-GB" altLang="de-DE" sz="1500" dirty="0">
              <a:ea typeface="ＭＳ Ｐゴシック" panose="020B0600070205080204" pitchFamily="34" charset="-128"/>
            </a:endParaRPr>
          </a:p>
          <a:p>
            <a:endParaRPr lang="de-DE" altLang="de-DE" sz="1500" dirty="0">
              <a:ea typeface="ＭＳ Ｐゴシック" panose="020B0600070205080204" pitchFamily="34" charset="-128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78" y="789385"/>
            <a:ext cx="3186113" cy="31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IRA - Wide">
  <a:themeElements>
    <a:clrScheme name="EU-OSHA Prevention materials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967EA7"/>
      </a:accent2>
      <a:accent3>
        <a:srgbClr val="B1B3B4"/>
      </a:accent3>
      <a:accent4>
        <a:srgbClr val="10B2E4"/>
      </a:accent4>
      <a:accent5>
        <a:srgbClr val="58585A"/>
      </a:accent5>
      <a:accent6>
        <a:srgbClr val="DFD8E4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Prevention materials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967EA7"/>
        </a:accent2>
        <a:accent3>
          <a:srgbClr val="B1B3B4"/>
        </a:accent3>
        <a:accent4>
          <a:srgbClr val="10B2E4"/>
        </a:accent4>
        <a:accent5>
          <a:srgbClr val="58585A"/>
        </a:accent5>
        <a:accent6>
          <a:srgbClr val="DFD8E4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OIRA.potx" id="{8A2F2D8B-9FB2-49AF-862C-FA4B80B10226}" vid="{D6D33BF7-CA32-4BD4-8BBA-4C73BFC5CD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OIRA</Template>
  <TotalTime>291</TotalTime>
  <Words>241</Words>
  <Application>Microsoft Office PowerPoint</Application>
  <PresentationFormat>On-screen Show (16:9)</PresentationFormat>
  <Paragraphs>121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Segoe UI</vt:lpstr>
      <vt:lpstr>Segoe UI Black</vt:lpstr>
      <vt:lpstr>Times New Roman</vt:lpstr>
      <vt:lpstr>Trebuchet MS</vt:lpstr>
      <vt:lpstr>Wingdings</vt:lpstr>
      <vt:lpstr>OIRA - Wide</vt:lpstr>
      <vt:lpstr>OiRA</vt:lpstr>
      <vt:lpstr>OiRA </vt:lpstr>
      <vt:lpstr>How we work with our partners</vt:lpstr>
      <vt:lpstr>OiRA partners at national level</vt:lpstr>
      <vt:lpstr>OiRA target groups  – EU level</vt:lpstr>
      <vt:lpstr>OiRA target groups – general </vt:lpstr>
      <vt:lpstr>What we expect from OiRA partners</vt:lpstr>
      <vt:lpstr>EU-OSHA support for OiRA partners</vt:lpstr>
      <vt:lpstr>More information: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FLINTROP</dc:creator>
  <cp:lastModifiedBy>Julia FLINTROP</cp:lastModifiedBy>
  <cp:revision>10</cp:revision>
  <dcterms:created xsi:type="dcterms:W3CDTF">2021-01-29T09:04:30Z</dcterms:created>
  <dcterms:modified xsi:type="dcterms:W3CDTF">2022-01-10T10:55:36Z</dcterms:modified>
</cp:coreProperties>
</file>